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7" roundtripDataSignature="AMtx7mjXI202xo8Sj0woi2lVZ4/Sw14+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customschemas.google.com/relationships/presentationmetadata" Target="meta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</a:t>
            </a:r>
            <a:r>
              <a:rPr lang="ko-KR"/>
              <a:t>쪽: 틀린 표기 -&gt; 복제본에 조작을 가하면 원본도 문제 발생한다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오른쪽: 올바른 표기</a:t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존재하</a:t>
            </a:r>
            <a:r>
              <a:rPr lang="ko-KR"/>
              <a:t>지 않는 a를 불렀기때문에 오류가 뜬것</a:t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이런경</a:t>
            </a:r>
            <a:r>
              <a:rPr lang="ko-KR"/>
              <a:t>우 별로 없다</a:t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list중</a:t>
            </a:r>
            <a:r>
              <a:rPr lang="ko-KR"/>
              <a:t>에 min과 max를 자동적으로 구해줌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max(b)=strawberyy 나온이유: s가 사전상 제일 뒤에 있으므로</a:t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변수이</a:t>
            </a:r>
            <a:r>
              <a:rPr lang="ko-KR"/>
              <a:t>름 . ~() : 특정기능을 하게 해주는 명령어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append: 맨뒤에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한개씩만 추가 가능, 여러개 추가 불가능</a:t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a.insert(1,7) = 1번</a:t>
            </a:r>
            <a:r>
              <a:rPr lang="ko-KR"/>
              <a:t>째 자리에 7을 추가하고 싶다는 의미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내</a:t>
            </a:r>
            <a:r>
              <a:rPr lang="ko-KR"/>
              <a:t>가 호출한 숫자가 몇번재 index인지 알려주는 것</a:t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a.remove(2) = a list</a:t>
            </a:r>
            <a:r>
              <a:rPr lang="ko-KR"/>
              <a:t>에 맨 왼쪽의 2 하나만을 제거 한다. = 중복되는 원소 다 제거하고 싶다면 다른 명령어를 사용해야한다.</a:t>
            </a:r>
            <a:endParaRPr/>
          </a:p>
        </p:txBody>
      </p:sp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a.pop(3) = 3번</a:t>
            </a:r>
            <a:r>
              <a:rPr lang="ko-KR"/>
              <a:t>째 index를 보여준 뒤 지우는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a.pop() = 제일 마지막</a:t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sort() -&gt; 괄호안</a:t>
            </a:r>
            <a:r>
              <a:rPr lang="ko-KR"/>
              <a:t>에 아무것도 안적으면 오름차순인데, 괄호안에 reverse=true넣어주면 내림차순으로 </a:t>
            </a:r>
            <a:endParaRPr/>
          </a:p>
        </p:txBody>
      </p:sp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reverse</a:t>
            </a:r>
            <a:r>
              <a:rPr lang="ko-KR"/>
              <a:t>는 숫자 크기와 상관없이 순서를 반대로 정렬해준다.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분석할때 잘 안쓰임.</a:t>
            </a:r>
            <a:endParaRPr/>
          </a:p>
        </p:txBody>
      </p:sp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tuple</a:t>
            </a:r>
            <a:r>
              <a:rPr lang="ko-KR"/>
              <a:t>은 원소를 삭제할 수가 없음 / 보호가 필요한 원소를 넣을 때 사용 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list는 대괄호고  tuple은 소괄호</a:t>
            </a:r>
            <a:endParaRPr/>
          </a:p>
        </p:txBody>
      </p:sp>
      <p:sp>
        <p:nvSpPr>
          <p:cNvPr id="344" name="Google Shape;3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t1=(1) -&gt; 괄호</a:t>
            </a:r>
            <a:r>
              <a:rPr lang="ko-KR"/>
              <a:t>가 무시되고 t1=1을 의미하는 것이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list</a:t>
            </a:r>
            <a:r>
              <a:rPr lang="ko-KR"/>
              <a:t>와 typle은 변수명으로 사용 못함</a:t>
            </a:r>
            <a:endParaRPr/>
          </a:p>
        </p:txBody>
      </p:sp>
      <p:sp>
        <p:nvSpPr>
          <p:cNvPr id="357" name="Google Shape;35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</a:t>
            </a:r>
            <a:r>
              <a:rPr lang="ko-KR"/>
              <a:t>를 보존하면서 tuple로 변환하려면 대괄호를 씌워줘야한다.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tuple</a:t>
            </a:r>
            <a:r>
              <a:rPr lang="ko-KR"/>
              <a:t>을 합쳐서 쓸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list</a:t>
            </a:r>
            <a:r>
              <a:rPr lang="ko-KR"/>
              <a:t>와 tuple에서 사용가능(파란), 불가능(빨강) 명령어</a:t>
            </a:r>
            <a:endParaRPr/>
          </a:p>
        </p:txBody>
      </p:sp>
      <p:sp>
        <p:nvSpPr>
          <p:cNvPr id="402" name="Google Shape;4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immutable: 원소</a:t>
            </a:r>
            <a:r>
              <a:rPr lang="ko-KR"/>
              <a:t>를 변형할 수 없는 숫자형 자료들,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dictionary자료에는 immutable만 사용 가능하다. </a:t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넘어감</a:t>
            </a:r>
            <a:endParaRPr/>
          </a:p>
        </p:txBody>
      </p:sp>
      <p:sp>
        <p:nvSpPr>
          <p:cNvPr id="430" name="Google Shape;43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중복되</a:t>
            </a:r>
            <a:r>
              <a:rPr lang="ko-KR"/>
              <a:t>는 모든 원소를 하나만 남기고 사라지게 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set 은 중복 삭제할 때, 포함관계에서 사용가능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7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8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8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7" name="Google Shape;77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8" name="Google Shape;78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9" name="Google Shape;79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8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8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8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8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9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9" name="Google Shape;139;p9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9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9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7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7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" name="Google Shape;33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" name="Google Shape;34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5" name="Google Shape;35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7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9" name="Google Shape;39;p7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0" name="Google Shape;40;p7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7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2" name="Google Shape;42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3" name="Google Shape;43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4" name="Google Shape;44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8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7" name="Google Shape;57;p8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8" name="Google Shape;58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9" name="Google Shape;59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0" name="Google Shape;60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8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8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5" name="Google Shape;65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6" name="Google Shape;66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1524000" y="1122363"/>
            <a:ext cx="9144000" cy="3125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파이썬 스터디</a:t>
            </a:r>
            <a:br>
              <a:rPr lang="ko-KR"/>
            </a:br>
            <a:br>
              <a:rPr lang="ko-KR"/>
            </a:br>
            <a:r>
              <a:rPr lang="ko-KR"/>
              <a:t>2주차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524000" y="424749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74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74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74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rPr lang="ko-KR" sz="1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실증분석 연구회</a:t>
            </a:r>
            <a:endParaRPr/>
          </a:p>
        </p:txBody>
      </p:sp>
      <p:sp>
        <p:nvSpPr>
          <p:cNvPr id="161" name="Google Shape;16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/>
              <a:t>‹#›</a:t>
            </a:fld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슬라이스를 사용한 원소 삭제</a:t>
            </a:r>
            <a:endParaRPr/>
          </a:p>
        </p:txBody>
      </p:sp>
      <p:sp>
        <p:nvSpPr>
          <p:cNvPr id="228" name="Google Shape;228;p10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슬라이스로 지정한 범위의 부분 리스트에 null list 를 배정함</a:t>
            </a:r>
            <a:endParaRPr/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 b="32633" l="14109" r="12353" t="25730"/>
          <a:stretch/>
        </p:blipFill>
        <p:spPr>
          <a:xfrm>
            <a:off x="2415654" y="2117559"/>
            <a:ext cx="7360691" cy="450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 복제</a:t>
            </a:r>
            <a:endParaRPr/>
          </a:p>
        </p:txBody>
      </p:sp>
      <p:sp>
        <p:nvSpPr>
          <p:cNvPr id="236" name="Google Shape;236;p11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 변수는 객체 참조형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슬라이스 연산은 새로운 객체 생성</a:t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/>
          </a:blip>
          <a:srcRect b="40584" l="16620" r="12353" t="30515"/>
          <a:stretch/>
        </p:blipFill>
        <p:spPr>
          <a:xfrm>
            <a:off x="1895136" y="2664578"/>
            <a:ext cx="8401727" cy="36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 연산</a:t>
            </a:r>
            <a:endParaRPr/>
          </a:p>
        </p:txBody>
      </p:sp>
      <p:pic>
        <p:nvPicPr>
          <p:cNvPr id="244" name="Google Shape;24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281" l="10633" r="14244" t="37037"/>
          <a:stretch/>
        </p:blipFill>
        <p:spPr>
          <a:xfrm>
            <a:off x="1126442" y="1427747"/>
            <a:ext cx="9939115" cy="5065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del list[index or slice] 명령</a:t>
            </a:r>
            <a:endParaRPr/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리스트의 원소를 삭제하는 명령</a:t>
            </a:r>
            <a:endParaRPr/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34268" l="16118" r="12353" t="25965"/>
          <a:stretch/>
        </p:blipFill>
        <p:spPr>
          <a:xfrm>
            <a:off x="2374667" y="2053389"/>
            <a:ext cx="7442666" cy="44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len(list) 함수</a:t>
            </a:r>
            <a:endParaRPr/>
          </a:p>
        </p:txBody>
      </p:sp>
      <p:sp>
        <p:nvSpPr>
          <p:cNvPr id="259" name="Google Shape;259;p14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원소 개수를 알려주는 함수</a:t>
            </a:r>
            <a:endParaRPr/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 b="36842" l="16368" r="12856" t="26666"/>
          <a:stretch/>
        </p:blipFill>
        <p:spPr>
          <a:xfrm>
            <a:off x="2200776" y="2165517"/>
            <a:ext cx="7822532" cy="432735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min(list), max(list) 함수</a:t>
            </a:r>
            <a:endParaRPr/>
          </a:p>
        </p:txBody>
      </p:sp>
      <p:sp>
        <p:nvSpPr>
          <p:cNvPr id="267" name="Google Shape;267;p15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원소 중에 최소값, 최대값을 구하는 함수</a:t>
            </a:r>
            <a:endParaRPr/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 b="35671" l="17122" r="13357" t="26433"/>
          <a:stretch/>
        </p:blipFill>
        <p:spPr>
          <a:xfrm>
            <a:off x="2341660" y="2101516"/>
            <a:ext cx="7508680" cy="439135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list.append(elem) 메소드</a:t>
            </a:r>
            <a:endParaRPr/>
          </a:p>
        </p:txBody>
      </p:sp>
      <p:sp>
        <p:nvSpPr>
          <p:cNvPr id="275" name="Google Shape;275;p16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맨 뒤에 elem 원소를 추가하는 메소드</a:t>
            </a:r>
            <a:endParaRPr/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 b="50000" l="16118" r="12855" t="25731"/>
          <a:stretch/>
        </p:blipFill>
        <p:spPr>
          <a:xfrm>
            <a:off x="1945626" y="2519482"/>
            <a:ext cx="8300748" cy="304311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list.insert(index, elem) 메소드</a:t>
            </a:r>
            <a:endParaRPr/>
          </a:p>
        </p:txBody>
      </p: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List에 index 위치에 elem 원소를 추가하는 메소드</a:t>
            </a:r>
            <a:endParaRPr/>
          </a:p>
        </p:txBody>
      </p:sp>
      <p:pic>
        <p:nvPicPr>
          <p:cNvPr id="284" name="Google Shape;284;p17"/>
          <p:cNvPicPr preferRelativeResize="0"/>
          <p:nvPr/>
        </p:nvPicPr>
        <p:blipFill rotWithShape="1">
          <a:blip r:embed="rId3">
            <a:alphaModFix/>
          </a:blip>
          <a:srcRect b="42456" l="15366" r="12102" t="25965"/>
          <a:stretch/>
        </p:blipFill>
        <p:spPr>
          <a:xfrm>
            <a:off x="1573690" y="2267880"/>
            <a:ext cx="9044620" cy="42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list.index(elem) 메소드</a:t>
            </a:r>
            <a:endParaRPr/>
          </a:p>
        </p:txBody>
      </p:sp>
      <p:sp>
        <p:nvSpPr>
          <p:cNvPr id="291" name="Google Shape;291;p18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elem 원소의 index를 반환하는 메소드</a:t>
            </a:r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 b="35205" l="16118" r="12102" t="25496"/>
          <a:stretch/>
        </p:blipFill>
        <p:spPr>
          <a:xfrm>
            <a:off x="2207916" y="1925053"/>
            <a:ext cx="7776168" cy="456782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list.remove(elem) 메소드</a:t>
            </a:r>
            <a:endParaRPr/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elem 원소를 제거하는 메소드</a:t>
            </a:r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 b="36139" l="16118" r="12605" t="25965"/>
          <a:stretch/>
        </p:blipFill>
        <p:spPr>
          <a:xfrm>
            <a:off x="2038899" y="2037348"/>
            <a:ext cx="8114201" cy="4628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838200" y="365126"/>
            <a:ext cx="10515600" cy="6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algun Gothic"/>
              <a:buNone/>
            </a:pPr>
            <a:r>
              <a:rPr lang="ko-KR" sz="3959"/>
              <a:t>리스트(list) 심화</a:t>
            </a:r>
            <a:endParaRPr/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List형: 순서가 있는 원소들을 모아 놓은 것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원소는 어떠한 type도 가능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하나의 list가 여러 type의 원소를 가질 수 있음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심지어 list도 다른 list의 원소가 될 수 있음</a:t>
            </a:r>
            <a:endParaRPr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선언 방법: variable_name = [원소_1, 원소_2, . . . ]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Empty list: 원소가 하나도 없는 빈 리스트, [ ]</a:t>
            </a:r>
            <a:endParaRPr/>
          </a:p>
        </p:txBody>
      </p:sp>
      <p:sp>
        <p:nvSpPr>
          <p:cNvPr id="168" name="Google Shape;16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list.pop(index) 메소드</a:t>
            </a:r>
            <a:endParaRPr/>
          </a:p>
        </p:txBody>
      </p:sp>
      <p:sp>
        <p:nvSpPr>
          <p:cNvPr id="307" name="Google Shape;307;p20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원소를 제거하는 메소드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Index 생략시 마지막 원소 제거</a:t>
            </a:r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41520" l="15617" r="12855" t="28772"/>
          <a:stretch/>
        </p:blipFill>
        <p:spPr>
          <a:xfrm>
            <a:off x="1725694" y="2282023"/>
            <a:ext cx="8740612" cy="389494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list.count(elem) 메소드</a:t>
            </a:r>
            <a:endParaRPr/>
          </a:p>
        </p:txBody>
      </p:sp>
      <p:sp>
        <p:nvSpPr>
          <p:cNvPr id="315" name="Google Shape;315;p21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list에 포함된 elem 원소의 개수를 세는 메소드</a:t>
            </a:r>
            <a:endParaRPr/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3">
            <a:alphaModFix/>
          </a:blip>
          <a:srcRect b="33333" l="16620" r="12353" t="25732"/>
          <a:stretch/>
        </p:blipFill>
        <p:spPr>
          <a:xfrm>
            <a:off x="2467445" y="2005263"/>
            <a:ext cx="7257110" cy="448761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list.extend(list) 메소드</a:t>
            </a:r>
            <a:endParaRPr/>
          </a:p>
        </p:txBody>
      </p:sp>
      <p:sp>
        <p:nvSpPr>
          <p:cNvPr id="323" name="Google Shape;323;p22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리스트에 리스트를 붙여 확장하는 메소드</a:t>
            </a:r>
            <a:endParaRPr/>
          </a:p>
        </p:txBody>
      </p:sp>
      <p:pic>
        <p:nvPicPr>
          <p:cNvPr id="324" name="Google Shape;324;p22"/>
          <p:cNvPicPr preferRelativeResize="0"/>
          <p:nvPr/>
        </p:nvPicPr>
        <p:blipFill rotWithShape="1">
          <a:blip r:embed="rId3">
            <a:alphaModFix/>
          </a:blip>
          <a:srcRect b="50000" l="16368" r="12353" t="26667"/>
          <a:stretch/>
        </p:blipFill>
        <p:spPr>
          <a:xfrm>
            <a:off x="1968233" y="2342147"/>
            <a:ext cx="8255534" cy="28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list.sort() 메소드</a:t>
            </a:r>
            <a:endParaRPr/>
          </a:p>
        </p:txBody>
      </p:sp>
      <p:sp>
        <p:nvSpPr>
          <p:cNvPr id="331" name="Google Shape;331;p23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list에 원소를 오름차순으로 정렬하는 메소드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내림차순 정렬: list.sort(reverse = True)</a:t>
            </a:r>
            <a:endParaRPr/>
          </a:p>
        </p:txBody>
      </p:sp>
      <p:pic>
        <p:nvPicPr>
          <p:cNvPr id="332" name="Google Shape;332;p23"/>
          <p:cNvPicPr preferRelativeResize="0"/>
          <p:nvPr/>
        </p:nvPicPr>
        <p:blipFill rotWithShape="1">
          <a:blip r:embed="rId3">
            <a:alphaModFix/>
          </a:blip>
          <a:srcRect b="32163" l="16368" r="12102" t="26198"/>
          <a:stretch/>
        </p:blipFill>
        <p:spPr>
          <a:xfrm>
            <a:off x="2606132" y="2498726"/>
            <a:ext cx="6979736" cy="43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list.reverse() 메소드</a:t>
            </a:r>
            <a:endParaRPr/>
          </a:p>
        </p:txBody>
      </p:sp>
      <p:sp>
        <p:nvSpPr>
          <p:cNvPr id="339" name="Google Shape;339;p24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list의 원소 순서를 역순으로 뒤집는 메소드</a:t>
            </a:r>
            <a:endParaRPr/>
          </a:p>
        </p:txBody>
      </p:sp>
      <p:pic>
        <p:nvPicPr>
          <p:cNvPr id="340" name="Google Shape;340;p24"/>
          <p:cNvPicPr preferRelativeResize="0"/>
          <p:nvPr/>
        </p:nvPicPr>
        <p:blipFill rotWithShape="1">
          <a:blip r:embed="rId3">
            <a:alphaModFix/>
          </a:blip>
          <a:srcRect b="34035" l="16368" r="12353" t="25731"/>
          <a:stretch/>
        </p:blipFill>
        <p:spPr>
          <a:xfrm>
            <a:off x="2367795" y="2092742"/>
            <a:ext cx="7456409" cy="45158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튜플(tuple) 심화</a:t>
            </a:r>
            <a:endParaRPr/>
          </a:p>
        </p:txBody>
      </p:sp>
      <p:sp>
        <p:nvSpPr>
          <p:cNvPr id="347" name="Google Shape;347;p25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tuple형: list형과 같이 순서가 있는 원소들을 모아 놓은 것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list형과의 차이점은 원소를 변경 할 수 없다는 것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list형과 구분하기 위해 ( )로 표기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선언 방법: variable_name = ( element_1, element_2, . . . 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empty tuple: 원소를 갖지 않는 tuple, ( )</a:t>
            </a:r>
            <a:endParaRPr/>
          </a:p>
        </p:txBody>
      </p:sp>
      <p:sp>
        <p:nvSpPr>
          <p:cNvPr id="348" name="Google Shape;3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3341" l="17134" r="13161" t="15828"/>
          <a:stretch/>
        </p:blipFill>
        <p:spPr>
          <a:xfrm>
            <a:off x="2248911" y="419100"/>
            <a:ext cx="7694178" cy="60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튜플 변환</a:t>
            </a:r>
            <a:endParaRPr/>
          </a:p>
        </p:txBody>
      </p:sp>
      <p:sp>
        <p:nvSpPr>
          <p:cNvPr id="360" name="Google Shape;360;p27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list를 tuple로 변환</a:t>
            </a:r>
            <a:endParaRPr/>
          </a:p>
        </p:txBody>
      </p:sp>
      <p:pic>
        <p:nvPicPr>
          <p:cNvPr id="361" name="Google Shape;361;p27"/>
          <p:cNvPicPr preferRelativeResize="0"/>
          <p:nvPr/>
        </p:nvPicPr>
        <p:blipFill rotWithShape="1">
          <a:blip r:embed="rId3">
            <a:alphaModFix/>
          </a:blip>
          <a:srcRect b="41520" l="18125" r="14362" t="28772"/>
          <a:stretch/>
        </p:blipFill>
        <p:spPr>
          <a:xfrm>
            <a:off x="2290359" y="2197769"/>
            <a:ext cx="7611282" cy="359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문자열을 tuple로 변환</a:t>
            </a:r>
            <a:endParaRPr/>
          </a:p>
        </p:txBody>
      </p: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 b="44795" l="17122" r="13859" t="33217"/>
          <a:stretch/>
        </p:blipFill>
        <p:spPr>
          <a:xfrm>
            <a:off x="2013283" y="2655199"/>
            <a:ext cx="8165433" cy="279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tuple과 list 비교</a:t>
            </a:r>
            <a:endParaRPr/>
          </a:p>
        </p:txBody>
      </p:sp>
      <p:sp>
        <p:nvSpPr>
          <p:cNvPr id="375" name="Google Shape;375;p29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tuple과 list의 공통점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원소로 구성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순서가 있는 구조, 인덱스로 접근 가능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tuple과 list의 차이점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tuple은 ( ), list는 [ ]로 표기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tuple은 원소 삽입, 삭제, 교체, 수정이 불가능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list는 원소 삽입, 삭제, 교체, 수정이 가능</a:t>
            </a:r>
            <a:endParaRPr/>
          </a:p>
        </p:txBody>
      </p:sp>
      <p:sp>
        <p:nvSpPr>
          <p:cNvPr id="376" name="Google Shape;3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"/>
          <p:cNvPicPr preferRelativeResize="0"/>
          <p:nvPr/>
        </p:nvPicPr>
        <p:blipFill rotWithShape="1">
          <a:blip r:embed="rId3">
            <a:alphaModFix/>
          </a:blip>
          <a:srcRect b="34455" l="8811" r="3660" t="12738"/>
          <a:stretch/>
        </p:blipFill>
        <p:spPr>
          <a:xfrm>
            <a:off x="2129236" y="861267"/>
            <a:ext cx="7933528" cy="5135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tuple 연산</a:t>
            </a:r>
            <a:endParaRPr/>
          </a:p>
        </p:txBody>
      </p:sp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index로 원소 읽기(o), 인덱스로 수정(x)</a:t>
            </a:r>
            <a:endParaRPr/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3">
            <a:alphaModFix/>
          </a:blip>
          <a:srcRect b="38012" l="14111" r="9843" t="25496"/>
          <a:stretch/>
        </p:blipFill>
        <p:spPr>
          <a:xfrm>
            <a:off x="2037214" y="2117558"/>
            <a:ext cx="8117571" cy="417934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합병과 반복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슬라이스 연산</a:t>
            </a:r>
            <a:endParaRPr/>
          </a:p>
        </p:txBody>
      </p:sp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b="55322" l="18628" r="14864" t="24795"/>
          <a:stretch/>
        </p:blipFill>
        <p:spPr>
          <a:xfrm>
            <a:off x="4289379" y="1223377"/>
            <a:ext cx="7064421" cy="226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33333" l="18628" r="14612" t="50000"/>
          <a:stretch/>
        </p:blipFill>
        <p:spPr>
          <a:xfrm>
            <a:off x="4289379" y="4267200"/>
            <a:ext cx="7129780" cy="19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len(), min(), max() 함수</a:t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 b="48070" l="18629" r="14362" t="26667"/>
          <a:stretch/>
        </p:blipFill>
        <p:spPr>
          <a:xfrm>
            <a:off x="1951567" y="2502569"/>
            <a:ext cx="8288866" cy="3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dir 함수</a:t>
            </a:r>
            <a:endParaRPr/>
          </a:p>
        </p:txBody>
      </p:sp>
      <p:sp>
        <p:nvSpPr>
          <p:cNvPr id="405" name="Google Shape;405;p33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dir 함수: 해당 객체의 속성 리스트 작성</a:t>
            </a:r>
            <a:endParaRPr/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3">
            <a:alphaModFix/>
          </a:blip>
          <a:srcRect b="31930" l="12856" r="9340" t="25496"/>
          <a:stretch/>
        </p:blipFill>
        <p:spPr>
          <a:xfrm>
            <a:off x="1941260" y="1957137"/>
            <a:ext cx="8309479" cy="490086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집합(set) 심화</a:t>
            </a:r>
            <a:endParaRPr/>
          </a:p>
        </p:txBody>
      </p:sp>
      <p:sp>
        <p:nvSpPr>
          <p:cNvPr id="413" name="Google Shape;413;p34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set형: 집합 자료형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list형, tuple형과 달리 원소에 순서가 없다.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데이터 중복을 허용하지 않는다.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선언 방법: var_name = { elem_1, elem_2, . . .}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empty set: 원소가 없는 빈 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empty set을 만드는 방법: my_set = set()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주의: my_set = { }은 empty set이 아니라 empty dictionary가 된다.</a:t>
            </a:r>
            <a:endParaRPr/>
          </a:p>
        </p:txBody>
      </p:sp>
      <p:sp>
        <p:nvSpPr>
          <p:cNvPr id="414" name="Google Shape;4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3776" l="17134" r="13522" t="21551"/>
          <a:stretch/>
        </p:blipFill>
        <p:spPr>
          <a:xfrm>
            <a:off x="1853564" y="1540042"/>
            <a:ext cx="8484871" cy="455177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hashable, mutable</a:t>
            </a:r>
            <a:endParaRPr/>
          </a:p>
        </p:txBody>
      </p:sp>
      <p:sp>
        <p:nvSpPr>
          <p:cNvPr id="426" name="Google Shape;426;p36"/>
          <p:cNvSpPr txBox="1"/>
          <p:nvPr>
            <p:ph idx="1" type="body"/>
          </p:nvPr>
        </p:nvSpPr>
        <p:spPr>
          <a:xfrm>
            <a:off x="838200" y="1411704"/>
            <a:ext cx="10515600" cy="5081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hashable, 해시 가능함(객체가 변경되지 않음) &lt;-&gt; unhashable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해시값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사전의 키로 사용될 때 객체를 빠르게 비교하기 위한 고유한 정수값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객체의 내용을 기준으로 해시값을 만들기 때문에 객체의 내용이 변경될 수 있다면 해시값을 만들 수 없다.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따라서, 객체를 변경할 수 없는 자료형만 해시 가능하다.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숫자형, 문자형, 튜플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집합의 원소, 사전의 키는 hashable 객체만 가능하다.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집합의 원소, 사전의 키는 고유하게 구분 가능해야 한다.</a:t>
            </a:r>
            <a:endParaRPr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mutable, 객체가 변경 가능함 (해시 불가능함) &lt;-&gt; immutable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객체를 변경할 수 있는 자료형은 해시 불가능하다.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리스트, 집합, 사전</a:t>
            </a:r>
            <a:endParaRPr/>
          </a:p>
        </p:txBody>
      </p:sp>
      <p:sp>
        <p:nvSpPr>
          <p:cNvPr id="427" name="Google Shape;42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983" l="18940" r="14606" t="12800"/>
          <a:stretch/>
        </p:blipFill>
        <p:spPr>
          <a:xfrm>
            <a:off x="2750982" y="420937"/>
            <a:ext cx="6690036" cy="607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set 변환</a:t>
            </a:r>
            <a:endParaRPr/>
          </a:p>
        </p:txBody>
      </p:sp>
      <p:sp>
        <p:nvSpPr>
          <p:cNvPr id="439" name="Google Shape;439;p38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list/tuple을 set으로 변환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중복되는 원소는 하나만 남음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0" name="Google Shape;440;p38"/>
          <p:cNvPicPr preferRelativeResize="0"/>
          <p:nvPr/>
        </p:nvPicPr>
        <p:blipFill rotWithShape="1">
          <a:blip r:embed="rId3">
            <a:alphaModFix/>
          </a:blip>
          <a:srcRect b="40117" l="18126" r="13860" t="28538"/>
          <a:stretch/>
        </p:blipFill>
        <p:spPr>
          <a:xfrm>
            <a:off x="2299368" y="2422358"/>
            <a:ext cx="7593264" cy="3754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문자열을 set으로 변환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문자열의 각 글자가 하나의 원소로 전환됨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중복되는 글자는 하나만 남음</a:t>
            </a:r>
            <a:endParaRPr/>
          </a:p>
        </p:txBody>
      </p:sp>
      <p:pic>
        <p:nvPicPr>
          <p:cNvPr id="447" name="Google Shape;447;p39"/>
          <p:cNvPicPr preferRelativeResize="0"/>
          <p:nvPr/>
        </p:nvPicPr>
        <p:blipFill rotWithShape="1">
          <a:blip r:embed="rId3">
            <a:alphaModFix/>
          </a:blip>
          <a:srcRect b="54619" l="17874" r="14111" t="33450"/>
          <a:stretch/>
        </p:blipFill>
        <p:spPr>
          <a:xfrm>
            <a:off x="2217427" y="3080084"/>
            <a:ext cx="7757145" cy="14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type="title"/>
          </p:nvPr>
        </p:nvSpPr>
        <p:spPr>
          <a:xfrm>
            <a:off x="838200" y="365126"/>
            <a:ext cx="10515600" cy="72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 형변환</a:t>
            </a:r>
            <a:endParaRPr/>
          </a:p>
        </p:txBody>
      </p:sp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문자열을 리스트형으로 변환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문자열의 각 문자가 리스트의 원소로 변환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range 함수에서 리스트형으로 변환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range의 범위에 해당하는 숫자가 리스트의 원소로 변환</a:t>
            </a:r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32163" l="16368" r="12856" t="38829"/>
          <a:stretch/>
        </p:blipFill>
        <p:spPr>
          <a:xfrm>
            <a:off x="2759242" y="4170977"/>
            <a:ext cx="5791200" cy="2546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set 연산</a:t>
            </a:r>
            <a:endParaRPr/>
          </a:p>
        </p:txBody>
      </p:sp>
      <p:sp>
        <p:nvSpPr>
          <p:cNvPr id="454" name="Google Shape;454;p40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len(), min(), max() 함수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slice 연산은 set 에서 사용 불가: index 구조가 아니기 때문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 rotWithShape="1">
          <a:blip r:embed="rId3">
            <a:alphaModFix/>
          </a:blip>
          <a:srcRect b="47134" l="18125" r="14362" t="27135"/>
          <a:stretch/>
        </p:blipFill>
        <p:spPr>
          <a:xfrm>
            <a:off x="2280860" y="3056772"/>
            <a:ext cx="7630280" cy="312019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원소 추가, 삭제</a:t>
            </a:r>
            <a:endParaRPr/>
          </a:p>
        </p:txBody>
      </p:sp>
      <p:sp>
        <p:nvSpPr>
          <p:cNvPr id="462" name="Google Shape;462;p41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원소 추가, 삭제: add(), update(), remove() 함수</a:t>
            </a:r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33100" l="18125" r="14362" t="25496"/>
          <a:stretch/>
        </p:blipFill>
        <p:spPr>
          <a:xfrm>
            <a:off x="2613225" y="1909592"/>
            <a:ext cx="6965550" cy="458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수학적 집합 연산자</a:t>
            </a:r>
            <a:endParaRPr/>
          </a:p>
        </p:txBody>
      </p:sp>
      <p:sp>
        <p:nvSpPr>
          <p:cNvPr id="470" name="Google Shape;470;p42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set의 수학 연산자: 교집합 &amp;, 합집합 |, 차집합 -</a:t>
            </a:r>
            <a:endParaRPr/>
          </a:p>
        </p:txBody>
      </p:sp>
      <p:pic>
        <p:nvPicPr>
          <p:cNvPr id="471" name="Google Shape;471;p42"/>
          <p:cNvPicPr preferRelativeResize="0"/>
          <p:nvPr/>
        </p:nvPicPr>
        <p:blipFill rotWithShape="1">
          <a:blip r:embed="rId3">
            <a:alphaModFix/>
          </a:blip>
          <a:srcRect b="35204" l="17874" r="14111" t="26198"/>
          <a:stretch/>
        </p:blipFill>
        <p:spPr>
          <a:xfrm>
            <a:off x="2450241" y="2053389"/>
            <a:ext cx="7291518" cy="44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사전(dictionary) 심화</a:t>
            </a:r>
            <a:endParaRPr/>
          </a:p>
        </p:txBody>
      </p:sp>
      <p:sp>
        <p:nvSpPr>
          <p:cNvPr id="478" name="Google Shape;478;p43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dictionary형: key와 value 쌍으로 구성된 원소의 집합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dictionary형은 set형과 마찬가지로 원소의 순서가 없다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고유한 단어(key)와 그 의미(value)가 쌍을 이루는 형식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key는 변경할 수 없는(immutable) 자료형만 사용 가능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list형, set형, dict형을 제외한 모든 자료형을 사용할 수 있음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hashable 자료형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value는 모든 자료형을 사용할 수 있음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선언 방법: var_name = { key_1 : value_1, key_2 : value_2 . . . }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empty dictionary: { }또는 dict() </a:t>
            </a:r>
            <a:endParaRPr/>
          </a:p>
        </p:txBody>
      </p:sp>
      <p:sp>
        <p:nvSpPr>
          <p:cNvPr id="479" name="Google Shape;47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2430" l="9550" r="5215" t="22225"/>
          <a:stretch/>
        </p:blipFill>
        <p:spPr>
          <a:xfrm>
            <a:off x="975972" y="1491916"/>
            <a:ext cx="10240056" cy="455595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dictionary형의 특징</a:t>
            </a:r>
            <a:endParaRPr/>
          </a:p>
        </p:txBody>
      </p:sp>
      <p:sp>
        <p:nvSpPr>
          <p:cNvPr id="491" name="Google Shape;491;p45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dict형은 인덱스가 아닌 key로 원소에 접근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key를 통해 value를 가져올 수 있다.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할당문으로 value를 변경할 수 있다.</a:t>
            </a:r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40585" l="9593" r="5828" t="33448"/>
          <a:stretch/>
        </p:blipFill>
        <p:spPr>
          <a:xfrm>
            <a:off x="1249914" y="2984583"/>
            <a:ext cx="9692171" cy="319237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key값은 중복될 수 없음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key가 중복되면 하나를 제외한 나머지 값은 무시되는데 어떤 key값이 무시 될지 예측할 수 없다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dict형의 원소는 순서가 없다</a:t>
            </a:r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 b="57427" l="9593" r="5828" t="31811"/>
          <a:stretch/>
        </p:blipFill>
        <p:spPr>
          <a:xfrm>
            <a:off x="1219124" y="2763252"/>
            <a:ext cx="9753751" cy="133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3">
            <a:alphaModFix/>
          </a:blip>
          <a:srcRect b="40292" l="10095" r="6329" t="50000"/>
          <a:stretch/>
        </p:blipFill>
        <p:spPr>
          <a:xfrm>
            <a:off x="1219123" y="4961403"/>
            <a:ext cx="9753751" cy="121555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list/tuple과 dictionary 비교</a:t>
            </a:r>
            <a:endParaRPr/>
          </a:p>
        </p:txBody>
      </p:sp>
      <p:pic>
        <p:nvPicPr>
          <p:cNvPr id="507" name="Google Shape;50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351" l="13883" r="9910" t="21888"/>
          <a:stretch/>
        </p:blipFill>
        <p:spPr>
          <a:xfrm>
            <a:off x="2053803" y="1511968"/>
            <a:ext cx="8084394" cy="498090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사전형 원소의 추가, 삭제</a:t>
            </a:r>
            <a:endParaRPr/>
          </a:p>
        </p:txBody>
      </p:sp>
      <p:sp>
        <p:nvSpPr>
          <p:cNvPr id="514" name="Google Shape;514;p48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원소의 추가, 삭제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새로운 key에 value를 할당하면 원소가 추가된다.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del 명령으로 원소를 삭제할 수 있다.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 rotWithShape="1">
          <a:blip r:embed="rId3">
            <a:alphaModFix/>
          </a:blip>
          <a:srcRect b="37310" l="18126" r="13860" t="33684"/>
          <a:stretch/>
        </p:blipFill>
        <p:spPr>
          <a:xfrm>
            <a:off x="2331644" y="3036888"/>
            <a:ext cx="7528712" cy="34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사전형 메소드</a:t>
            </a:r>
            <a:endParaRPr/>
          </a:p>
        </p:txBody>
      </p:sp>
      <p:sp>
        <p:nvSpPr>
          <p:cNvPr id="522" name="Google Shape;522;p49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get(key) : key에 해당하는 value를 반환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pop(key) : key에 해당하는 value를 반환하고 삭제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update(dictionary) : 새로운 dict을 추가함</a:t>
            </a:r>
            <a:endParaRPr/>
          </a:p>
        </p:txBody>
      </p:sp>
      <p:pic>
        <p:nvPicPr>
          <p:cNvPr id="523" name="Google Shape;523;p49"/>
          <p:cNvPicPr preferRelativeResize="0"/>
          <p:nvPr/>
        </p:nvPicPr>
        <p:blipFill rotWithShape="1">
          <a:blip r:embed="rId3">
            <a:alphaModFix/>
          </a:blip>
          <a:srcRect b="35203" l="16621" r="13107" t="33684"/>
          <a:stretch/>
        </p:blipFill>
        <p:spPr>
          <a:xfrm>
            <a:off x="2306265" y="3064043"/>
            <a:ext cx="7579470" cy="3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리스트의 인덱스</a:t>
            </a:r>
            <a:endParaRPr/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838200" y="1347537"/>
            <a:ext cx="10515600" cy="482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리스트의 각 원소는 리스트와 인덱스를 통해 접근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인덱스는 원소의 순서를 의미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첫번째 원소의 인덱스는 0, 다음 원소의 인덱스는 1씩 증가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인덱스의 범위가 벗어나면 list index out of range 에러 발생</a:t>
            </a:r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 b="32397" l="16118" r="12353" t="34386"/>
          <a:stretch/>
        </p:blipFill>
        <p:spPr>
          <a:xfrm>
            <a:off x="2449671" y="3031959"/>
            <a:ext cx="7292657" cy="36335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원소 변환</a:t>
            </a:r>
            <a:endParaRPr/>
          </a:p>
        </p:txBody>
      </p:sp>
      <p:sp>
        <p:nvSpPr>
          <p:cNvPr id="530" name="Google Shape;530;p50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key 또는 value들로 이루어진 list를 리턴 하는 메소드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dict.keys(): key들로 이루어진 list 리턴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dict.values(): value 들로 이루어진 list 리턴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dict.items(): (key, value)로 이루어진 tuple의 list 리턴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list() 함수로 list로 변환 가능</a:t>
            </a:r>
            <a:endParaRPr/>
          </a:p>
        </p:txBody>
      </p:sp>
      <p:sp>
        <p:nvSpPr>
          <p:cNvPr id="531" name="Google Shape;53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9064" l="8828" r="5576" t="21215"/>
          <a:stretch/>
        </p:blipFill>
        <p:spPr>
          <a:xfrm>
            <a:off x="1117983" y="1106906"/>
            <a:ext cx="9956033" cy="49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조건문</a:t>
            </a:r>
            <a:endParaRPr/>
          </a:p>
        </p:txBody>
      </p:sp>
      <p:sp>
        <p:nvSpPr>
          <p:cNvPr id="543" name="Google Shape;543;p52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if 조건문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if – else 조건문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중첩 조건문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if – elif – else 조건문</a:t>
            </a:r>
            <a:endParaRPr/>
          </a:p>
        </p:txBody>
      </p:sp>
      <p:sp>
        <p:nvSpPr>
          <p:cNvPr id="544" name="Google Shape;54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if 조건문</a:t>
            </a:r>
            <a:endParaRPr/>
          </a:p>
        </p:txBody>
      </p:sp>
      <p:sp>
        <p:nvSpPr>
          <p:cNvPr id="550" name="Google Shape;550;p53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조건식이 참인 경우 지정 문장을 실행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조건식은 True, False 값을 갖는 논리식(비교, 논리 연산)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/>
              <a:t>조건식이 숫자형, 문자형 값이면 자동으로 부울형으로 변환됨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조건식이 True면 True_statements를 실행하고 Next_statement 실행, 조건식이 False면 True_statements를 통과하고 Next_statement 바로 실행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True_statements 문장은 1글자 이상의 들여쓰기(tab)로 구분</a:t>
            </a:r>
            <a:endParaRPr/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 b="31695" l="14362" r="9342" t="41403"/>
          <a:stretch/>
        </p:blipFill>
        <p:spPr>
          <a:xfrm>
            <a:off x="2208808" y="4175333"/>
            <a:ext cx="7317185" cy="276801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if 조건문 예) 짝수 확인</a:t>
            </a:r>
            <a:endParaRPr/>
          </a:p>
        </p:txBody>
      </p:sp>
      <p:sp>
        <p:nvSpPr>
          <p:cNvPr id="558" name="Google Shape;558;p54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숫자를 입력 받아 짝수인 경우 ‘짝수다!’를 출력하는 프로그램을 작성 하시오. (홀수인 경우에는 아무것도 출력하지 않음)</a:t>
            </a:r>
            <a:endParaRPr/>
          </a:p>
        </p:txBody>
      </p:sp>
      <p:pic>
        <p:nvPicPr>
          <p:cNvPr id="559" name="Google Shape;559;p54"/>
          <p:cNvPicPr preferRelativeResize="0"/>
          <p:nvPr/>
        </p:nvPicPr>
        <p:blipFill rotWithShape="1">
          <a:blip r:embed="rId3">
            <a:alphaModFix/>
          </a:blip>
          <a:srcRect b="41287" l="10596" r="6832" t="30515"/>
          <a:stretch/>
        </p:blipFill>
        <p:spPr>
          <a:xfrm>
            <a:off x="1410239" y="2743200"/>
            <a:ext cx="9371521" cy="343376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if – else 조건문</a:t>
            </a:r>
            <a:endParaRPr/>
          </a:p>
        </p:txBody>
      </p:sp>
      <p:sp>
        <p:nvSpPr>
          <p:cNvPr id="566" name="Google Shape;566;p55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조건식의 결과에 따라 대응되는 문장을 실행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조건식이 True면 True_statements를 실행하고 Next_statement 실행, 조건식이 False면 False_statements를 실행하고 Next_statement 실행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True/False_statements 문장은 1글자 이상의 들여쓰기로 구분</a:t>
            </a:r>
            <a:endParaRPr/>
          </a:p>
        </p:txBody>
      </p:sp>
      <p:pic>
        <p:nvPicPr>
          <p:cNvPr id="567" name="Google Shape;567;p55"/>
          <p:cNvPicPr preferRelativeResize="0"/>
          <p:nvPr/>
        </p:nvPicPr>
        <p:blipFill rotWithShape="1">
          <a:blip r:embed="rId3">
            <a:alphaModFix/>
          </a:blip>
          <a:srcRect b="35205" l="15114" r="7585" t="36725"/>
          <a:stretch/>
        </p:blipFill>
        <p:spPr>
          <a:xfrm>
            <a:off x="2174106" y="3436853"/>
            <a:ext cx="7843787" cy="305602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 txBox="1"/>
          <p:nvPr>
            <p:ph type="title"/>
          </p:nvPr>
        </p:nvSpPr>
        <p:spPr>
          <a:xfrm>
            <a:off x="838200" y="441326"/>
            <a:ext cx="10515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if – else 조건문 예) 짝수 확인</a:t>
            </a:r>
            <a:endParaRPr/>
          </a:p>
        </p:txBody>
      </p:sp>
      <p:sp>
        <p:nvSpPr>
          <p:cNvPr id="574" name="Google Shape;574;p56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숫자를 입력 받아 짝수인 경우 ‘짝수다!’, 홀수인 경우 ‘홀수다!’를 출력하는 프로그램을 작성하시오</a:t>
            </a:r>
            <a:endParaRPr/>
          </a:p>
        </p:txBody>
      </p:sp>
      <p:pic>
        <p:nvPicPr>
          <p:cNvPr id="575" name="Google Shape;575;p56"/>
          <p:cNvPicPr preferRelativeResize="0"/>
          <p:nvPr/>
        </p:nvPicPr>
        <p:blipFill rotWithShape="1">
          <a:blip r:embed="rId3">
            <a:alphaModFix/>
          </a:blip>
          <a:srcRect b="37310" l="10848" r="7332" t="30515"/>
          <a:stretch/>
        </p:blipFill>
        <p:spPr>
          <a:xfrm>
            <a:off x="1463073" y="2647698"/>
            <a:ext cx="9113453" cy="38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중첩 조건문</a:t>
            </a:r>
            <a:endParaRPr/>
          </a:p>
        </p:txBody>
      </p:sp>
      <p:sp>
        <p:nvSpPr>
          <p:cNvPr id="582" name="Google Shape;582;p57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if 조건문을 중첩하여 사용하는 경우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if가 중첩될 때마다 들여쓰기를 한번 더 해야 한다.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if와 대응되는 else의 사용이 헷갈리지 않게 주의가 필요하다.</a:t>
            </a:r>
            <a:endParaRPr/>
          </a:p>
        </p:txBody>
      </p:sp>
      <p:pic>
        <p:nvPicPr>
          <p:cNvPr id="583" name="Google Shape;583;p57"/>
          <p:cNvPicPr preferRelativeResize="0"/>
          <p:nvPr/>
        </p:nvPicPr>
        <p:blipFill rotWithShape="1">
          <a:blip r:embed="rId3">
            <a:alphaModFix/>
          </a:blip>
          <a:srcRect b="40117" l="17875" r="13859" t="33918"/>
          <a:stretch/>
        </p:blipFill>
        <p:spPr>
          <a:xfrm>
            <a:off x="1958586" y="3104899"/>
            <a:ext cx="8274828" cy="337686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b="32632" l="17874" r="14111" t="14034"/>
          <a:stretch/>
        </p:blipFill>
        <p:spPr>
          <a:xfrm>
            <a:off x="2731020" y="597946"/>
            <a:ext cx="6729960" cy="566210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9"/>
          <p:cNvPicPr preferRelativeResize="0"/>
          <p:nvPr/>
        </p:nvPicPr>
        <p:blipFill rotWithShape="1">
          <a:blip r:embed="rId3">
            <a:alphaModFix/>
          </a:blip>
          <a:srcRect b="36140" l="18377" r="14362" t="18714"/>
          <a:stretch/>
        </p:blipFill>
        <p:spPr>
          <a:xfrm>
            <a:off x="2438359" y="794952"/>
            <a:ext cx="7315281" cy="526809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리스트의 인덱스 예)</a:t>
            </a:r>
            <a:endParaRPr/>
          </a:p>
        </p:txBody>
      </p:sp>
      <p:pic>
        <p:nvPicPr>
          <p:cNvPr id="196" name="Google Shape;19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419" l="15328" r="12079" t="25592"/>
          <a:stretch/>
        </p:blipFill>
        <p:spPr>
          <a:xfrm>
            <a:off x="1645211" y="2200962"/>
            <a:ext cx="8901578" cy="43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838200" y="1461247"/>
            <a:ext cx="6396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2차원 리스트의 인덱스는 list[n][m] 식으로 쓴다</a:t>
            </a:r>
            <a:endParaRPr/>
          </a:p>
        </p:txBody>
      </p:sp>
      <p:sp>
        <p:nvSpPr>
          <p:cNvPr id="198" name="Google Shape;19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if – elif – else 조건문</a:t>
            </a:r>
            <a:endParaRPr/>
          </a:p>
        </p:txBody>
      </p:sp>
      <p:sp>
        <p:nvSpPr>
          <p:cNvPr id="602" name="Google Shape;602;p60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조건문이 여러 번 중첩되면 코드를 이해하기 어려워진다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이런 경우, 소스코드 구조 자체를 바꾸는 것이 좋다.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여러 개의 조건 중에 참이 되는 하나의 조건을 찾는 경우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if – else – if를 반복하는 것보다 소스코드 구조가 간단해진다.</a:t>
            </a:r>
            <a:endParaRPr/>
          </a:p>
        </p:txBody>
      </p:sp>
      <p:pic>
        <p:nvPicPr>
          <p:cNvPr id="603" name="Google Shape;603;p60"/>
          <p:cNvPicPr preferRelativeResize="0"/>
          <p:nvPr/>
        </p:nvPicPr>
        <p:blipFill rotWithShape="1">
          <a:blip r:embed="rId3">
            <a:alphaModFix/>
          </a:blip>
          <a:srcRect b="41754" l="18377" r="14863" t="30515"/>
          <a:stretch/>
        </p:blipFill>
        <p:spPr>
          <a:xfrm>
            <a:off x="2671049" y="3669631"/>
            <a:ext cx="6849902" cy="305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1~8까지 숫자 판별 방법 예시</a:t>
            </a:r>
            <a:endParaRPr/>
          </a:p>
        </p:txBody>
      </p:sp>
      <p:sp>
        <p:nvSpPr>
          <p:cNvPr id="610" name="Google Shape;610;p61"/>
          <p:cNvSpPr txBox="1"/>
          <p:nvPr>
            <p:ph idx="1" type="body"/>
          </p:nvPr>
        </p:nvSpPr>
        <p:spPr>
          <a:xfrm>
            <a:off x="838200" y="1411705"/>
            <a:ext cx="10515600" cy="4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elif를 사용하면 비교 횟수가 많아지지만, 이해하기 쉽다.</a:t>
            </a:r>
            <a:endParaRPr/>
          </a:p>
        </p:txBody>
      </p:sp>
      <p:pic>
        <p:nvPicPr>
          <p:cNvPr id="611" name="Google Shape;611;p61"/>
          <p:cNvPicPr preferRelativeResize="0"/>
          <p:nvPr/>
        </p:nvPicPr>
        <p:blipFill rotWithShape="1">
          <a:blip r:embed="rId3">
            <a:alphaModFix/>
          </a:blip>
          <a:srcRect b="32866" l="15615" r="11351" t="25496"/>
          <a:stretch/>
        </p:blipFill>
        <p:spPr>
          <a:xfrm>
            <a:off x="2427621" y="2005095"/>
            <a:ext cx="7336758" cy="448777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반복문</a:t>
            </a:r>
            <a:endParaRPr/>
          </a:p>
        </p:txBody>
      </p:sp>
      <p:sp>
        <p:nvSpPr>
          <p:cNvPr id="618" name="Google Shape;618;p62"/>
          <p:cNvSpPr txBox="1"/>
          <p:nvPr>
            <p:ph idx="1" type="body"/>
          </p:nvPr>
        </p:nvSpPr>
        <p:spPr>
          <a:xfrm>
            <a:off x="838200" y="2644588"/>
            <a:ext cx="10515600" cy="353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while 반복문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for 반복문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break와 continue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무한 반복문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 내포</a:t>
            </a:r>
            <a:endParaRPr/>
          </a:p>
        </p:txBody>
      </p:sp>
      <p:sp>
        <p:nvSpPr>
          <p:cNvPr id="619" name="Google Shape;61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while 반복문</a:t>
            </a:r>
            <a:endParaRPr/>
          </a:p>
        </p:txBody>
      </p:sp>
      <p:sp>
        <p:nvSpPr>
          <p:cNvPr id="625" name="Google Shape;625;p63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조건식이 참인 경우 지정 문장을 반복 실행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조건식이 True면 True_statements를 실행하고, 다시 조건 확인</a:t>
            </a:r>
            <a:br>
              <a:rPr lang="ko-KR"/>
            </a:br>
            <a:r>
              <a:rPr lang="ko-KR"/>
              <a:t>조건식이 False면 True_statements를 통과하고 Next_statement 실행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True_statements 문장은 1글자 이상의 들여쓰기로 구분(tab)</a:t>
            </a:r>
            <a:endParaRPr/>
          </a:p>
        </p:txBody>
      </p:sp>
      <p:pic>
        <p:nvPicPr>
          <p:cNvPr id="626" name="Google Shape;626;p63"/>
          <p:cNvPicPr preferRelativeResize="0"/>
          <p:nvPr/>
        </p:nvPicPr>
        <p:blipFill rotWithShape="1">
          <a:blip r:embed="rId3">
            <a:alphaModFix/>
          </a:blip>
          <a:srcRect b="35439" l="15365" r="16119" t="36959"/>
          <a:stretch/>
        </p:blipFill>
        <p:spPr>
          <a:xfrm>
            <a:off x="2328023" y="3429000"/>
            <a:ext cx="7535953" cy="32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while 반복문 예)</a:t>
            </a:r>
            <a:endParaRPr/>
          </a:p>
        </p:txBody>
      </p:sp>
      <p:pic>
        <p:nvPicPr>
          <p:cNvPr id="633" name="Google Shape;633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687" l="16412" r="13524" t="20879"/>
          <a:stretch/>
        </p:blipFill>
        <p:spPr>
          <a:xfrm>
            <a:off x="2463860" y="1550169"/>
            <a:ext cx="7264280" cy="494270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for 반복문</a:t>
            </a:r>
            <a:endParaRPr/>
          </a:p>
        </p:txBody>
      </p:sp>
      <p:sp>
        <p:nvSpPr>
          <p:cNvPr id="640" name="Google Shape;640;p65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for 반복문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sequence에 나열된 값을 차례대로 item에 할당하고 True_statement 실행</a:t>
            </a:r>
            <a:endParaRPr/>
          </a:p>
        </p:txBody>
      </p:sp>
      <p:pic>
        <p:nvPicPr>
          <p:cNvPr id="641" name="Google Shape;641;p65"/>
          <p:cNvPicPr preferRelativeResize="0"/>
          <p:nvPr/>
        </p:nvPicPr>
        <p:blipFill rotWithShape="1">
          <a:blip r:embed="rId3">
            <a:alphaModFix/>
          </a:blip>
          <a:srcRect b="38012" l="17373" r="13357" t="30515"/>
          <a:stretch/>
        </p:blipFill>
        <p:spPr>
          <a:xfrm>
            <a:off x="2607790" y="2776035"/>
            <a:ext cx="6976420" cy="340092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6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range() 를 이용한 for 반복문</a:t>
            </a:r>
            <a:endParaRPr/>
          </a:p>
        </p:txBody>
      </p:sp>
      <p:sp>
        <p:nvSpPr>
          <p:cNvPr id="648" name="Google Shape;648;p66"/>
          <p:cNvSpPr txBox="1"/>
          <p:nvPr>
            <p:ph idx="1" type="body"/>
          </p:nvPr>
        </p:nvSpPr>
        <p:spPr>
          <a:xfrm>
            <a:off x="677779" y="1427747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range()를 이용한 for 반복문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range() 범위의 값을 차례대로 item에 할당하고 True_statement 실행</a:t>
            </a:r>
            <a:endParaRPr/>
          </a:p>
        </p:txBody>
      </p:sp>
      <p:pic>
        <p:nvPicPr>
          <p:cNvPr id="649" name="Google Shape;649;p66"/>
          <p:cNvPicPr preferRelativeResize="0"/>
          <p:nvPr/>
        </p:nvPicPr>
        <p:blipFill rotWithShape="1">
          <a:blip r:embed="rId3">
            <a:alphaModFix/>
          </a:blip>
          <a:srcRect b="39883" l="16871" r="13107" t="30515"/>
          <a:stretch/>
        </p:blipFill>
        <p:spPr>
          <a:xfrm>
            <a:off x="2469923" y="2903621"/>
            <a:ext cx="7252154" cy="32893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break 문</a:t>
            </a:r>
            <a:endParaRPr/>
          </a:p>
        </p:txBody>
      </p:sp>
      <p:sp>
        <p:nvSpPr>
          <p:cNvPr id="656" name="Google Shape;656;p67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반복문 안에서 break문을 만나면 즉시 반복문 종료</a:t>
            </a:r>
            <a:endParaRPr/>
          </a:p>
        </p:txBody>
      </p:sp>
      <p:pic>
        <p:nvPicPr>
          <p:cNvPr id="657" name="Google Shape;657;p67"/>
          <p:cNvPicPr preferRelativeResize="0"/>
          <p:nvPr/>
        </p:nvPicPr>
        <p:blipFill rotWithShape="1">
          <a:blip r:embed="rId3">
            <a:alphaModFix/>
          </a:blip>
          <a:srcRect b="50000" l="16871" r="13358" t="26667"/>
          <a:stretch/>
        </p:blipFill>
        <p:spPr>
          <a:xfrm>
            <a:off x="1451871" y="2502568"/>
            <a:ext cx="9288257" cy="333274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continue 문</a:t>
            </a:r>
            <a:endParaRPr/>
          </a:p>
        </p:txBody>
      </p:sp>
      <p:sp>
        <p:nvSpPr>
          <p:cNvPr id="664" name="Google Shape;664;p68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반복문 안에서 continue문을 만나면, 나머지 문장을 무시하고 즉시 조건문으로 이동(continue 아래 문장 전부실행 안함)</a:t>
            </a:r>
            <a:endParaRPr/>
          </a:p>
        </p:txBody>
      </p:sp>
      <p:pic>
        <p:nvPicPr>
          <p:cNvPr id="665" name="Google Shape;665;p68"/>
          <p:cNvPicPr preferRelativeResize="0"/>
          <p:nvPr/>
        </p:nvPicPr>
        <p:blipFill rotWithShape="1">
          <a:blip r:embed="rId3">
            <a:alphaModFix/>
          </a:blip>
          <a:srcRect b="44094" l="17122" r="13357" t="30515"/>
          <a:stretch/>
        </p:blipFill>
        <p:spPr>
          <a:xfrm>
            <a:off x="1426279" y="2517151"/>
            <a:ext cx="9339441" cy="365981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무한 반복문</a:t>
            </a:r>
            <a:endParaRPr/>
          </a:p>
        </p:txBody>
      </p:sp>
      <p:sp>
        <p:nvSpPr>
          <p:cNvPr id="672" name="Google Shape;672;p69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while의 조건식을 True로 고정하면 무한 반복함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반복을 종료하는 조건이 복잡하거나 여러가지 일 때 사용하면 편리함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반복문 안에서 break문을 사용하여 반복 종료</a:t>
            </a: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 rotWithShape="1">
          <a:blip r:embed="rId3">
            <a:alphaModFix/>
          </a:blip>
          <a:srcRect b="40117" l="15867" r="11601" t="34620"/>
          <a:stretch/>
        </p:blipFill>
        <p:spPr>
          <a:xfrm>
            <a:off x="1780782" y="3064043"/>
            <a:ext cx="8630435" cy="32252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리스트형 원소 변경</a:t>
            </a:r>
            <a:endParaRPr/>
          </a:p>
        </p:txBody>
      </p:sp>
      <p:sp>
        <p:nvSpPr>
          <p:cNvPr id="204" name="Google Shape;204;p7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할당문을 이용하여 리스트의 원소 변경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list_name[index] = new_element</a:t>
            </a:r>
            <a:endParaRPr/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38714" l="16871" r="13358" t="30515"/>
          <a:stretch/>
        </p:blipFill>
        <p:spPr>
          <a:xfrm>
            <a:off x="2043919" y="2658058"/>
            <a:ext cx="8104162" cy="38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0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 내포(list comprehension)</a:t>
            </a:r>
            <a:endParaRPr/>
          </a:p>
        </p:txBody>
      </p:sp>
      <p:sp>
        <p:nvSpPr>
          <p:cNvPr id="680" name="Google Shape;680;p70"/>
          <p:cNvSpPr txBox="1"/>
          <p:nvPr>
            <p:ph idx="1" type="body"/>
          </p:nvPr>
        </p:nvSpPr>
        <p:spPr>
          <a:xfrm>
            <a:off x="838200" y="1411705"/>
            <a:ext cx="10515600" cy="476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리스트 내포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리스트로부터 새로운 리스트를 만드는 방법을 간단하게 기술하는 방법</a:t>
            </a:r>
            <a:endParaRPr/>
          </a:p>
        </p:txBody>
      </p:sp>
      <p:pic>
        <p:nvPicPr>
          <p:cNvPr id="681" name="Google Shape;681;p70"/>
          <p:cNvPicPr preferRelativeResize="0"/>
          <p:nvPr/>
        </p:nvPicPr>
        <p:blipFill rotWithShape="1">
          <a:blip r:embed="rId3">
            <a:alphaModFix/>
          </a:blip>
          <a:srcRect b="43860" l="16370" r="13106" t="30515"/>
          <a:stretch/>
        </p:blipFill>
        <p:spPr>
          <a:xfrm>
            <a:off x="2083897" y="2887579"/>
            <a:ext cx="8024205" cy="312821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/>
          <p:nvPr>
            <p:ph type="title"/>
          </p:nvPr>
        </p:nvSpPr>
        <p:spPr>
          <a:xfrm>
            <a:off x="838200" y="365126"/>
            <a:ext cx="10515600" cy="741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 내포 예)</a:t>
            </a:r>
            <a:endParaRPr/>
          </a:p>
        </p:txBody>
      </p:sp>
      <p:pic>
        <p:nvPicPr>
          <p:cNvPr id="688" name="Google Shape;688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3103" l="15689" r="12800" t="22899"/>
          <a:stretch/>
        </p:blipFill>
        <p:spPr>
          <a:xfrm>
            <a:off x="1850402" y="1636295"/>
            <a:ext cx="8491195" cy="433136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리스트의 슬라이스</a:t>
            </a:r>
            <a:endParaRPr/>
          </a:p>
        </p:txBody>
      </p:sp>
      <p:sp>
        <p:nvSpPr>
          <p:cNvPr id="212" name="Google Shape;212;p8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슬라이스를 활용하여 리스트의 부분 리스트를 생성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 b="31930" l="13862" r="9592" t="24561"/>
          <a:stretch/>
        </p:blipFill>
        <p:spPr>
          <a:xfrm>
            <a:off x="2442810" y="2037178"/>
            <a:ext cx="7306380" cy="445569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838200" y="365126"/>
            <a:ext cx="10515600" cy="725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슬라이스를 사용한 원소 변경</a:t>
            </a:r>
            <a:endParaRPr/>
          </a:p>
        </p:txBody>
      </p: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슬라이스로 지정한 범위의 부분리스트를 배정한 리스트로 변경</a:t>
            </a:r>
            <a:endParaRPr/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 b="26316" l="14362" r="13107" t="31812"/>
          <a:stretch/>
        </p:blipFill>
        <p:spPr>
          <a:xfrm>
            <a:off x="2611791" y="2176795"/>
            <a:ext cx="6968417" cy="431607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2020-07-13T08:58:55Z</dcterms:created>
  <dc:creator>94jjiisu@naver.com</dc:creator>
</cp:coreProperties>
</file>